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94" r:id="rId2"/>
  </p:sldMasterIdLst>
  <p:notesMasterIdLst>
    <p:notesMasterId r:id="rId20"/>
  </p:notesMasterIdLst>
  <p:sldIdLst>
    <p:sldId id="26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11" r:id="rId13"/>
    <p:sldId id="307" r:id="rId14"/>
    <p:sldId id="306" r:id="rId15"/>
    <p:sldId id="308" r:id="rId16"/>
    <p:sldId id="312" r:id="rId17"/>
    <p:sldId id="313" r:id="rId18"/>
    <p:sldId id="31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604"/>
    <a:srgbClr val="13AD13"/>
    <a:srgbClr val="025E11"/>
    <a:srgbClr val="00B4B0"/>
    <a:srgbClr val="00FFFF"/>
    <a:srgbClr val="FC8604"/>
    <a:srgbClr val="6B4845"/>
    <a:srgbClr val="993300"/>
    <a:srgbClr val="9C6864"/>
    <a:srgbClr val="689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66" y="156"/>
      </p:cViewPr>
      <p:guideLst/>
    </p:cSldViewPr>
  </p:slideViewPr>
  <p:outlineViewPr>
    <p:cViewPr>
      <p:scale>
        <a:sx n="33" d="100"/>
        <a:sy n="33" d="100"/>
      </p:scale>
      <p:origin x="0" y="-41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FB0C-9434-49B5-B491-82C07A9BB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Laoisier’s</a:t>
            </a:r>
            <a:r>
              <a:rPr lang="en-US" dirty="0" smtClean="0"/>
              <a:t> list included oxygen, nitrogen, hydrogen, sulfur, phosphorus, carbon, antimony, cobalt, copper, gold, iron, manganese, molybdenum, nickel, platinum, silver, tin, tungsten, and zinc.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FB0C-9434-49B5-B491-82C07A9BB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3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D3E651-6892-48EE-9A3D-4DB2A70B2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073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FB0C-9434-49B5-B491-82C07A9BB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2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elements found in nature are elements with atomic numbers 1 (hydrogen) through 98 (californium). Ten of these elements occur in trace amounts: technetium (No. 43), promethium (61), astatine (85), francium (87), neptunium (93), plutonium (94), americium (95), curium (96), berkelium (97), and californium (98).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DFB0C-9434-49B5-B491-82C07A9BB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16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8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26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68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96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15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08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79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75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31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639281C-4922-45EC-ABD7-A99E78FD418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4049958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FEA2189-D1D5-44A7-B987-41D93246A0A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290203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C6E5890-CC57-405B-B3B7-D55F8E5DAB4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9553923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30BF9C6-69A5-41EF-89BE-F57F0F5D123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2946400" y="6248400"/>
            <a:ext cx="6299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7447759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4BF8-4D39-4D2E-A909-5E30C47891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© 2012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43296389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733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1998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77939AD-AB38-4ED5-9268-379ED9ABD0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264650-8B92-4B02-A104-204BAFDD6F3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50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</a:t>
            </a:r>
            <a:r>
              <a:rPr lang="en-US" dirty="0" smtClean="0"/>
              <a:t>Dec 9</a:t>
            </a:r>
            <a:r>
              <a:rPr lang="en-US" dirty="0" smtClean="0"/>
              <a:t>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P3 Challenge- </a:t>
            </a:r>
            <a:endParaRPr lang="en-US" b="1" dirty="0"/>
          </a:p>
          <a:p>
            <a:pPr lvl="1"/>
            <a:r>
              <a:rPr lang="en-US" sz="2000" b="1" dirty="0" smtClean="0"/>
              <a:t>Pick up a periodic table handout or get yours out</a:t>
            </a:r>
          </a:p>
          <a:p>
            <a:pPr lvl="1"/>
            <a:r>
              <a:rPr lang="en-US" sz="2000" b="1" dirty="0" smtClean="0"/>
              <a:t>Copy a square of your choice from the periodic table. </a:t>
            </a:r>
          </a:p>
          <a:p>
            <a:pPr lvl="1"/>
            <a:r>
              <a:rPr lang="en-US" sz="2000" b="1" dirty="0" smtClean="0"/>
              <a:t>Identify what type of information is included. </a:t>
            </a:r>
          </a:p>
          <a:p>
            <a:pPr lvl="2"/>
            <a:r>
              <a:rPr lang="en-US" sz="1800" b="1" dirty="0" smtClean="0"/>
              <a:t>“At the top is… In the middle is... and … At the bottom is…”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b="1" dirty="0" smtClean="0"/>
              <a:t>Today’s Objective –</a:t>
            </a:r>
          </a:p>
          <a:p>
            <a:pPr lvl="1"/>
            <a:r>
              <a:rPr lang="en-US" b="1" dirty="0" smtClean="0"/>
              <a:t>The Periodic </a:t>
            </a:r>
            <a:r>
              <a:rPr lang="en-US" b="1" dirty="0" smtClean="0"/>
              <a:t>Table</a:t>
            </a:r>
            <a:endParaRPr lang="en-US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824651" y="5096470"/>
            <a:ext cx="3187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out the Nuclear Chemistry Problems </a:t>
            </a:r>
            <a:r>
              <a:rPr lang="en-US" dirty="0" smtClean="0"/>
              <a:t>p4 and the Nuclear Article for HMK Check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2363782"/>
            <a:ext cx="3839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 in the Build and Atom PhET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8" descr="07_01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740402"/>
            <a:ext cx="7505075" cy="56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9783668" y="497930"/>
            <a:ext cx="18728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New elements discovered only by particle physicists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New materials research – ceramics and superconductivity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Biochemistry becomes the leading 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118 elements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with 98 naturally </a:t>
            </a:r>
            <a:r>
              <a:rPr kumimoji="0" lang="en-US" sz="18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occurring</a:t>
            </a:r>
            <a:r>
              <a:rPr kumimoji="0" lang="en-US" sz="18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  <a:endParaRPr kumimoji="0" lang="en-US" sz="1800" b="0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8860" y="740402"/>
            <a:ext cx="13133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1965 - present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19" y="604871"/>
            <a:ext cx="3848100" cy="11906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84569" y="3290526"/>
            <a:ext cx="2571160" cy="338554"/>
            <a:chOff x="7184569" y="3277463"/>
            <a:chExt cx="2571160" cy="338554"/>
          </a:xfrm>
        </p:grpSpPr>
        <p:sp>
          <p:nvSpPr>
            <p:cNvPr id="2" name="TextBox 1"/>
            <p:cNvSpPr txBox="1"/>
            <p:nvPr/>
          </p:nvSpPr>
          <p:spPr>
            <a:xfrm>
              <a:off x="7184569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38560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4173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Mc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455101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Lv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70662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Ts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59340" y="3277463"/>
              <a:ext cx="4963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Og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71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3" t="18530" r="19231" b="6783"/>
          <a:stretch/>
        </p:blipFill>
        <p:spPr bwMode="auto">
          <a:xfrm>
            <a:off x="2699921" y="297754"/>
            <a:ext cx="8967668" cy="65137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8939" y="592422"/>
            <a:ext cx="22143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Periods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1-7 Rows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Columns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1-18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1-8 A / B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= main group elements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Alkali metals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Alkaline earth metals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Transition metals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metals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Semimetals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Halogens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Noble gases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Nonmetals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Lanthanides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Actinides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Division line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93555" y="1627322"/>
            <a:ext cx="457200" cy="3394129"/>
          </a:xfrm>
          <a:prstGeom prst="rect">
            <a:avLst/>
          </a:prstGeom>
          <a:solidFill>
            <a:srgbClr val="9933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036949" y="1844298"/>
            <a:ext cx="294468" cy="852406"/>
          </a:xfrm>
          <a:prstGeom prst="rect">
            <a:avLst/>
          </a:prstGeom>
          <a:solidFill>
            <a:srgbClr val="993300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250755" y="1857564"/>
            <a:ext cx="457200" cy="3163887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372756" y="1844299"/>
            <a:ext cx="377115" cy="852406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184513" y="5493326"/>
            <a:ext cx="6809067" cy="517433"/>
          </a:xfrm>
          <a:prstGeom prst="rect">
            <a:avLst/>
          </a:prstGeom>
          <a:solidFill>
            <a:srgbClr val="689871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743347" y="1854981"/>
            <a:ext cx="817330" cy="375960"/>
          </a:xfrm>
          <a:prstGeom prst="rect">
            <a:avLst/>
          </a:prstGeom>
          <a:solidFill>
            <a:srgbClr val="689871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212929" y="6074881"/>
            <a:ext cx="6780651" cy="460233"/>
          </a:xfrm>
          <a:prstGeom prst="rect">
            <a:avLst/>
          </a:prstGeom>
          <a:solidFill>
            <a:srgbClr val="6B4845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749871" y="2261934"/>
            <a:ext cx="810806" cy="419271"/>
          </a:xfrm>
          <a:prstGeom prst="rect">
            <a:avLst/>
          </a:prstGeom>
          <a:solidFill>
            <a:srgbClr val="6B4845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6590339" y="1859796"/>
            <a:ext cx="347453" cy="836908"/>
          </a:xfrm>
          <a:prstGeom prst="rect">
            <a:avLst/>
          </a:prstGeom>
          <a:solidFill>
            <a:srgbClr val="92D05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1009608" y="1373193"/>
            <a:ext cx="443639" cy="3179685"/>
          </a:xfrm>
          <a:prstGeom prst="rect">
            <a:avLst/>
          </a:prstGeom>
          <a:solidFill>
            <a:srgbClr val="FC8604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996778" y="1844298"/>
            <a:ext cx="345118" cy="836907"/>
          </a:xfrm>
          <a:prstGeom prst="rect">
            <a:avLst/>
          </a:prstGeom>
          <a:solidFill>
            <a:srgbClr val="FC8604">
              <a:alpha val="5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8603779" y="2442153"/>
            <a:ext cx="1925046" cy="2599433"/>
            <a:chOff x="8603779" y="2442152"/>
            <a:chExt cx="1925046" cy="2635446"/>
          </a:xfrm>
        </p:grpSpPr>
        <p:sp>
          <p:nvSpPr>
            <p:cNvPr id="87" name="Rectangle 86"/>
            <p:cNvSpPr/>
            <p:nvPr/>
          </p:nvSpPr>
          <p:spPr>
            <a:xfrm>
              <a:off x="8603779" y="2442152"/>
              <a:ext cx="457200" cy="2116655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060038" y="3481138"/>
              <a:ext cx="490223" cy="1596460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565362" y="3967565"/>
              <a:ext cx="490223" cy="613847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038602" y="4007671"/>
              <a:ext cx="490223" cy="573741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6969503" y="1870165"/>
            <a:ext cx="294501" cy="826539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03779" y="1870165"/>
            <a:ext cx="2389802" cy="2672467"/>
            <a:chOff x="8603779" y="1870165"/>
            <a:chExt cx="2389802" cy="2672467"/>
          </a:xfrm>
        </p:grpSpPr>
        <p:sp>
          <p:nvSpPr>
            <p:cNvPr id="94" name="Rectangle 93"/>
            <p:cNvSpPr/>
            <p:nvPr/>
          </p:nvSpPr>
          <p:spPr>
            <a:xfrm>
              <a:off x="8603779" y="1870165"/>
              <a:ext cx="481739" cy="569265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060038" y="2425894"/>
              <a:ext cx="481739" cy="102425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9549320" y="2928363"/>
              <a:ext cx="481739" cy="1024250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038757" y="3448509"/>
              <a:ext cx="481739" cy="55916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0511842" y="3983470"/>
              <a:ext cx="481739" cy="559162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Rectangle 98"/>
          <p:cNvSpPr/>
          <p:nvPr/>
        </p:nvSpPr>
        <p:spPr>
          <a:xfrm>
            <a:off x="7320942" y="1627322"/>
            <a:ext cx="320663" cy="1069382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0511841" y="1627322"/>
            <a:ext cx="481739" cy="2356147"/>
          </a:xfrm>
          <a:prstGeom prst="rect">
            <a:avLst/>
          </a:prstGeom>
          <a:solidFill>
            <a:srgbClr val="00B4B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8598521" y="1870809"/>
            <a:ext cx="2395059" cy="2682069"/>
            <a:chOff x="8887263" y="1266093"/>
            <a:chExt cx="2455988" cy="3328187"/>
          </a:xfrm>
        </p:grpSpPr>
        <p:grpSp>
          <p:nvGrpSpPr>
            <p:cNvPr id="102" name="Group 101"/>
            <p:cNvGrpSpPr/>
            <p:nvPr/>
          </p:nvGrpSpPr>
          <p:grpSpPr>
            <a:xfrm>
              <a:off x="8887263" y="1266093"/>
              <a:ext cx="481820" cy="664701"/>
              <a:chOff x="8876714" y="1266093"/>
              <a:chExt cx="481820" cy="664701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8876714" y="1266093"/>
                <a:ext cx="0" cy="6588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8876714" y="1930794"/>
                <a:ext cx="4818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9377289" y="1939001"/>
              <a:ext cx="481820" cy="664701"/>
              <a:chOff x="8876714" y="1266093"/>
              <a:chExt cx="481820" cy="664701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8876714" y="1266093"/>
                <a:ext cx="0" cy="6588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8876714" y="1930794"/>
                <a:ext cx="4818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9856765" y="2583769"/>
              <a:ext cx="481820" cy="664701"/>
              <a:chOff x="8876714" y="1266093"/>
              <a:chExt cx="481820" cy="664701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8876714" y="1266093"/>
                <a:ext cx="0" cy="6588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8876714" y="1930794"/>
                <a:ext cx="4818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10332723" y="3270742"/>
              <a:ext cx="481820" cy="664701"/>
              <a:chOff x="8876714" y="1266093"/>
              <a:chExt cx="481820" cy="66470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8876714" y="1266093"/>
                <a:ext cx="0" cy="6588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8876714" y="1930794"/>
                <a:ext cx="4818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/>
            <p:cNvGrpSpPr/>
            <p:nvPr/>
          </p:nvGrpSpPr>
          <p:grpSpPr>
            <a:xfrm>
              <a:off x="10861431" y="3929579"/>
              <a:ext cx="481820" cy="664701"/>
              <a:chOff x="8876714" y="1266093"/>
              <a:chExt cx="481820" cy="664701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8876714" y="1266093"/>
                <a:ext cx="0" cy="6588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H="1">
                <a:off x="8876714" y="1930794"/>
                <a:ext cx="4818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/>
        </p:nvGrpSpPr>
        <p:grpSpPr>
          <a:xfrm>
            <a:off x="3707955" y="2946144"/>
            <a:ext cx="4879193" cy="2051636"/>
            <a:chOff x="3707955" y="2946144"/>
            <a:chExt cx="4879193" cy="2051636"/>
          </a:xfrm>
        </p:grpSpPr>
        <p:sp>
          <p:nvSpPr>
            <p:cNvPr id="82" name="Rectangle 81"/>
            <p:cNvSpPr/>
            <p:nvPr/>
          </p:nvSpPr>
          <p:spPr>
            <a:xfrm>
              <a:off x="4245013" y="2946145"/>
              <a:ext cx="4342135" cy="1596487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707955" y="2946144"/>
              <a:ext cx="504974" cy="1021421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184513" y="4557584"/>
              <a:ext cx="2421869" cy="440196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8100171" y="4523874"/>
              <a:ext cx="439442" cy="473906"/>
            </a:xfrm>
            <a:prstGeom prst="rect">
              <a:avLst/>
            </a:prstGeom>
            <a:solidFill>
              <a:srgbClr val="92D050">
                <a:alpha val="5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7672334" y="1879686"/>
            <a:ext cx="302267" cy="817018"/>
          </a:xfrm>
          <a:prstGeom prst="rect">
            <a:avLst/>
          </a:prstGeom>
          <a:solidFill>
            <a:srgbClr val="042604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71248" y="1367542"/>
            <a:ext cx="7723372" cy="2096071"/>
            <a:chOff x="2771248" y="1367542"/>
            <a:chExt cx="7723372" cy="2096071"/>
          </a:xfrm>
        </p:grpSpPr>
        <p:grpSp>
          <p:nvGrpSpPr>
            <p:cNvPr id="18" name="Group 17"/>
            <p:cNvGrpSpPr/>
            <p:nvPr/>
          </p:nvGrpSpPr>
          <p:grpSpPr>
            <a:xfrm>
              <a:off x="9090775" y="1870165"/>
              <a:ext cx="1403845" cy="1593448"/>
              <a:chOff x="9090775" y="1870165"/>
              <a:chExt cx="1403845" cy="1593448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10037423" y="1870165"/>
                <a:ext cx="457197" cy="1593448"/>
              </a:xfrm>
              <a:prstGeom prst="rect">
                <a:avLst/>
              </a:prstGeom>
              <a:solidFill>
                <a:srgbClr val="042604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9563954" y="1893693"/>
                <a:ext cx="457197" cy="1065044"/>
              </a:xfrm>
              <a:prstGeom prst="rect">
                <a:avLst/>
              </a:prstGeom>
              <a:solidFill>
                <a:srgbClr val="042604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9090775" y="1890365"/>
                <a:ext cx="457197" cy="513180"/>
              </a:xfrm>
              <a:prstGeom prst="rect">
                <a:avLst/>
              </a:prstGeom>
              <a:solidFill>
                <a:srgbClr val="042604">
                  <a:alpha val="4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2771248" y="1367542"/>
              <a:ext cx="479507" cy="275822"/>
            </a:xfrm>
            <a:prstGeom prst="rect">
              <a:avLst/>
            </a:prstGeom>
            <a:solidFill>
              <a:srgbClr val="042604">
                <a:alpha val="4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02246" y="836753"/>
            <a:ext cx="8741273" cy="369332"/>
            <a:chOff x="2879736" y="836753"/>
            <a:chExt cx="8741273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2879736" y="836753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369018" y="836753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2A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690967" y="836753"/>
              <a:ext cx="2930042" cy="369332"/>
              <a:chOff x="8582479" y="836753"/>
              <a:chExt cx="2930042" cy="369332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8582479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3A</a:t>
                </a:r>
                <a:endParaRPr lang="en-US" dirty="0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9065011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9547543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5A</a:t>
                </a:r>
                <a:endParaRPr lang="en-US" dirty="0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0030075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0512607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7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0995137" y="836753"/>
                <a:ext cx="517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8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729392" y="2644685"/>
            <a:ext cx="4867988" cy="369332"/>
            <a:chOff x="3729392" y="2644685"/>
            <a:chExt cx="4867988" cy="369332"/>
          </a:xfrm>
        </p:grpSpPr>
        <p:sp>
          <p:nvSpPr>
            <p:cNvPr id="135" name="TextBox 134"/>
            <p:cNvSpPr txBox="1"/>
            <p:nvPr/>
          </p:nvSpPr>
          <p:spPr>
            <a:xfrm>
              <a:off x="37293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3B</a:t>
              </a:r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2127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r>
                <a:rPr lang="en-US" dirty="0"/>
                <a:t>B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6961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5B</a:t>
              </a:r>
              <a:endParaRPr lang="en-US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1795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r>
                <a:rPr lang="en-US" dirty="0"/>
                <a:t>B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6629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r>
                <a:rPr lang="en-US" dirty="0"/>
                <a:t>B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61463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r>
                <a:rPr lang="en-US" dirty="0"/>
                <a:t>B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5965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en-US" dirty="0"/>
                <a:t>B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079996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2B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6297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r>
                <a:rPr lang="en-US" dirty="0"/>
                <a:t>B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113192" y="2644685"/>
              <a:ext cx="517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r>
                <a:rPr lang="en-US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23512" y="1438825"/>
            <a:ext cx="462927" cy="3554076"/>
            <a:chOff x="2323512" y="1438825"/>
            <a:chExt cx="462927" cy="3554076"/>
          </a:xfrm>
        </p:grpSpPr>
        <p:sp>
          <p:nvSpPr>
            <p:cNvPr id="15" name="TextBox 14"/>
            <p:cNvSpPr txBox="1"/>
            <p:nvPr/>
          </p:nvSpPr>
          <p:spPr>
            <a:xfrm>
              <a:off x="2323512" y="1438825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2323512" y="1969616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323512" y="2500407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323512" y="3031198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323512" y="3561989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323512" y="4092780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2323512" y="4623569"/>
              <a:ext cx="462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</p:grpSp>
      <p:sp>
        <p:nvSpPr>
          <p:cNvPr id="91" name="Rectangle 90"/>
          <p:cNvSpPr/>
          <p:nvPr/>
        </p:nvSpPr>
        <p:spPr>
          <a:xfrm>
            <a:off x="10998745" y="5488824"/>
            <a:ext cx="504974" cy="1021421"/>
          </a:xfrm>
          <a:prstGeom prst="rect">
            <a:avLst/>
          </a:prstGeom>
          <a:solidFill>
            <a:srgbClr val="92D05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80" grpId="0" animBg="1"/>
      <p:bldP spid="84" grpId="0" animBg="1"/>
      <p:bldP spid="85" grpId="0" animBg="1"/>
      <p:bldP spid="86" grpId="0" animBg="1"/>
      <p:bldP spid="92" grpId="0" animBg="1"/>
      <p:bldP spid="99" grpId="0" animBg="1"/>
      <p:bldP spid="100" grpId="0" animBg="1"/>
      <p:bldP spid="122" grpId="0" animBg="1"/>
      <p:bldP spid="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within a Group share Chemistry – Periodic Law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 smtClean="0"/>
              <a:t>Alkali metals (Group 1) </a:t>
            </a:r>
            <a:r>
              <a:rPr lang="en-US" sz="2000" b="1" dirty="0" smtClean="0"/>
              <a:t>are </a:t>
            </a:r>
            <a:r>
              <a:rPr lang="en-US" sz="2000" b="1" u="sng" dirty="0" smtClean="0"/>
              <a:t>soft </a:t>
            </a:r>
            <a:r>
              <a:rPr lang="en-US" sz="2000" b="1" dirty="0" smtClean="0"/>
              <a:t>enough to cut with a butter knife, </a:t>
            </a:r>
            <a:r>
              <a:rPr lang="en-US" sz="2000" b="1" u="sng" dirty="0" smtClean="0"/>
              <a:t>react with water</a:t>
            </a:r>
            <a:r>
              <a:rPr lang="en-US" sz="2000" b="1" dirty="0" smtClean="0"/>
              <a:t>, </a:t>
            </a:r>
            <a:r>
              <a:rPr lang="en-US" sz="2000" b="1" u="sng" dirty="0" smtClean="0"/>
              <a:t>form strong bases</a:t>
            </a:r>
          </a:p>
          <a:p>
            <a:r>
              <a:rPr lang="en-US" sz="2000" b="1" u="sng" dirty="0" smtClean="0"/>
              <a:t>Alkaline earth metals (Group 2) </a:t>
            </a:r>
            <a:r>
              <a:rPr lang="en-US" sz="2000" b="1" dirty="0" smtClean="0"/>
              <a:t>are </a:t>
            </a:r>
            <a:r>
              <a:rPr lang="en-US" sz="2000" b="1" u="sng" dirty="0" smtClean="0"/>
              <a:t>similar to alkali </a:t>
            </a:r>
            <a:r>
              <a:rPr lang="en-US" sz="2000" b="1" dirty="0" smtClean="0"/>
              <a:t>but </a:t>
            </a:r>
            <a:r>
              <a:rPr lang="en-US" sz="2000" b="1" u="sng" dirty="0" smtClean="0"/>
              <a:t>less reactive</a:t>
            </a:r>
            <a:r>
              <a:rPr lang="en-US" sz="2000" b="1" dirty="0" smtClean="0"/>
              <a:t> with water and </a:t>
            </a:r>
            <a:r>
              <a:rPr lang="en-US" sz="2000" b="1" u="sng" dirty="0" smtClean="0"/>
              <a:t>harder</a:t>
            </a:r>
            <a:r>
              <a:rPr lang="en-US" sz="2000" b="1" dirty="0" smtClean="0"/>
              <a:t>. They also form </a:t>
            </a:r>
            <a:r>
              <a:rPr lang="en-US" sz="2000" b="1" u="sng" dirty="0" smtClean="0"/>
              <a:t>strong bases</a:t>
            </a:r>
            <a:r>
              <a:rPr lang="en-US" sz="2000" b="1" dirty="0" smtClean="0"/>
              <a:t>.</a:t>
            </a:r>
          </a:p>
          <a:p>
            <a:r>
              <a:rPr lang="en-US" sz="2000" b="1" u="sng" dirty="0" smtClean="0"/>
              <a:t>The halogens (Group 17) </a:t>
            </a:r>
            <a:r>
              <a:rPr lang="en-US" sz="2000" b="1" dirty="0" smtClean="0"/>
              <a:t>form diatomic molecules and </a:t>
            </a:r>
            <a:r>
              <a:rPr lang="en-US" sz="2000" b="1" u="sng" dirty="0" smtClean="0"/>
              <a:t>vary in states down the group </a:t>
            </a:r>
            <a:r>
              <a:rPr lang="en-US" sz="2000" b="1" dirty="0" smtClean="0"/>
              <a:t>from gases to solids. They are </a:t>
            </a:r>
            <a:r>
              <a:rPr lang="en-US" sz="2000" b="1" u="sng" dirty="0" smtClean="0"/>
              <a:t>nonmetals</a:t>
            </a:r>
            <a:r>
              <a:rPr lang="en-US" sz="2000" b="1" dirty="0" smtClean="0"/>
              <a:t> and </a:t>
            </a:r>
            <a:r>
              <a:rPr lang="en-US" sz="2000" b="1" u="sng" dirty="0" smtClean="0"/>
              <a:t>react with metals to form salts</a:t>
            </a:r>
            <a:r>
              <a:rPr lang="en-US" sz="2000" b="1" dirty="0" smtClean="0"/>
              <a:t>. They </a:t>
            </a:r>
            <a:r>
              <a:rPr lang="en-US" sz="2000" b="1" u="sng" dirty="0" smtClean="0"/>
              <a:t>react with water to form acids</a:t>
            </a:r>
            <a:r>
              <a:rPr lang="en-US" sz="2000" b="1" dirty="0" smtClean="0"/>
              <a:t>.</a:t>
            </a:r>
          </a:p>
          <a:p>
            <a:r>
              <a:rPr lang="en-US" sz="2000" b="1" u="sng" dirty="0" smtClean="0"/>
              <a:t>The noble gases (Group 18) are unreactive </a:t>
            </a:r>
            <a:r>
              <a:rPr lang="en-US" sz="2000" b="1" dirty="0" smtClean="0"/>
              <a:t>and exist as </a:t>
            </a:r>
            <a:r>
              <a:rPr lang="en-US" sz="2000" b="1" u="sng" dirty="0" smtClean="0"/>
              <a:t>gases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320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Metals / Nonmetals / 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1131592"/>
          </a:xfrm>
        </p:spPr>
        <p:txBody>
          <a:bodyPr/>
          <a:lstStyle/>
          <a:p>
            <a:r>
              <a:rPr lang="en-US" altLang="en-US" b="1" dirty="0"/>
              <a:t>Differences between metals and nonmetals tend to revolve around these properties.</a:t>
            </a:r>
          </a:p>
          <a:p>
            <a:r>
              <a:rPr lang="en-US" altLang="en-US" b="1" dirty="0"/>
              <a:t>Metalloids have some properties from both lists.</a:t>
            </a:r>
          </a:p>
          <a:p>
            <a:endParaRPr lang="en-US" dirty="0"/>
          </a:p>
        </p:txBody>
      </p:sp>
      <p:pic>
        <p:nvPicPr>
          <p:cNvPr id="4" name="Picture 13" descr="07_03_Table_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1" b="9302"/>
          <a:stretch/>
        </p:blipFill>
        <p:spPr bwMode="auto">
          <a:xfrm>
            <a:off x="326327" y="3987635"/>
            <a:ext cx="11865673" cy="191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6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the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942" y="2753613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Everything on this slide is a memory item.</a:t>
            </a:r>
          </a:p>
          <a:p>
            <a:endParaRPr lang="en-US" b="1" dirty="0" smtClean="0"/>
          </a:p>
          <a:p>
            <a:r>
              <a:rPr lang="en-US" b="1" dirty="0" smtClean="0"/>
              <a:t>Most elements are solids.</a:t>
            </a:r>
          </a:p>
          <a:p>
            <a:r>
              <a:rPr lang="en-US" b="1" dirty="0" smtClean="0"/>
              <a:t>There are two liquids:   Br</a:t>
            </a:r>
            <a:r>
              <a:rPr lang="en-US" b="1" baseline="-25000" dirty="0" smtClean="0"/>
              <a:t>2</a:t>
            </a:r>
            <a:r>
              <a:rPr lang="en-US" b="1" dirty="0" smtClean="0"/>
              <a:t> and Hg</a:t>
            </a:r>
          </a:p>
          <a:p>
            <a:r>
              <a:rPr lang="en-US" b="1" dirty="0" smtClean="0"/>
              <a:t>There are 11 gases: H</a:t>
            </a:r>
            <a:r>
              <a:rPr lang="en-US" b="1" baseline="-25000" dirty="0" smtClean="0"/>
              <a:t>2</a:t>
            </a:r>
            <a:r>
              <a:rPr lang="en-US" b="1" dirty="0" smtClean="0"/>
              <a:t>, </a:t>
            </a:r>
            <a:r>
              <a:rPr lang="en-US" b="1" baseline="-25000" dirty="0" smtClean="0"/>
              <a:t> </a:t>
            </a:r>
            <a:r>
              <a:rPr lang="en-US" b="1" dirty="0" smtClean="0"/>
              <a:t>N</a:t>
            </a:r>
            <a:r>
              <a:rPr lang="en-US" b="1" baseline="-25000" dirty="0" smtClean="0"/>
              <a:t>2</a:t>
            </a:r>
            <a:r>
              <a:rPr lang="en-US" b="1" dirty="0" smtClean="0"/>
              <a:t>, </a:t>
            </a:r>
            <a:r>
              <a:rPr lang="en-US" b="1" baseline="-25000" dirty="0" smtClean="0"/>
              <a:t> </a:t>
            </a:r>
            <a:r>
              <a:rPr lang="en-US" b="1" dirty="0" smtClean="0"/>
              <a:t>O</a:t>
            </a:r>
            <a:r>
              <a:rPr lang="en-US" b="1" baseline="-25000" dirty="0" smtClean="0"/>
              <a:t>2</a:t>
            </a:r>
            <a:r>
              <a:rPr lang="en-US" b="1" dirty="0" smtClean="0"/>
              <a:t>, </a:t>
            </a:r>
            <a:r>
              <a:rPr lang="en-US" b="1" baseline="-25000" dirty="0" smtClean="0"/>
              <a:t> </a:t>
            </a:r>
            <a:r>
              <a:rPr lang="en-US" b="1" dirty="0" smtClean="0"/>
              <a:t>F</a:t>
            </a:r>
            <a:r>
              <a:rPr lang="en-US" b="1" baseline="-25000" dirty="0" smtClean="0"/>
              <a:t>2</a:t>
            </a:r>
            <a:r>
              <a:rPr lang="en-US" b="1" dirty="0" smtClean="0"/>
              <a:t>, </a:t>
            </a:r>
            <a:r>
              <a:rPr lang="en-US" b="1" baseline="-25000" dirty="0" smtClean="0"/>
              <a:t> </a:t>
            </a:r>
            <a:r>
              <a:rPr lang="en-US" b="1" dirty="0" smtClean="0"/>
              <a:t>Cl</a:t>
            </a:r>
            <a:r>
              <a:rPr lang="en-US" b="1" baseline="-25000" dirty="0" smtClean="0"/>
              <a:t>2 </a:t>
            </a:r>
            <a:r>
              <a:rPr lang="en-US" b="1" dirty="0" smtClean="0"/>
              <a:t>, He, Ne, </a:t>
            </a:r>
            <a:r>
              <a:rPr lang="en-US" b="1" dirty="0" err="1" smtClean="0"/>
              <a:t>Ar</a:t>
            </a:r>
            <a:r>
              <a:rPr lang="en-US" b="1" dirty="0" smtClean="0"/>
              <a:t>, Kr, </a:t>
            </a:r>
            <a:r>
              <a:rPr lang="en-US" b="1" dirty="0" err="1" smtClean="0"/>
              <a:t>Xe</a:t>
            </a:r>
            <a:r>
              <a:rPr lang="en-US" b="1" dirty="0" smtClean="0"/>
              <a:t>, Rn </a:t>
            </a:r>
          </a:p>
          <a:p>
            <a:endParaRPr lang="en-US" b="1" dirty="0"/>
          </a:p>
          <a:p>
            <a:r>
              <a:rPr lang="en-US" b="1" dirty="0" smtClean="0"/>
              <a:t>There are 9 molecular elements 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, </a:t>
            </a:r>
            <a:r>
              <a:rPr lang="en-US" b="1" baseline="-25000" dirty="0"/>
              <a:t> </a:t>
            </a:r>
            <a:r>
              <a:rPr lang="en-US" b="1" dirty="0"/>
              <a:t>N</a:t>
            </a:r>
            <a:r>
              <a:rPr lang="en-US" b="1" baseline="-25000" dirty="0"/>
              <a:t>2</a:t>
            </a:r>
            <a:r>
              <a:rPr lang="en-US" b="1" dirty="0"/>
              <a:t>, </a:t>
            </a:r>
            <a:r>
              <a:rPr lang="en-US" b="1" baseline="-25000" dirty="0"/>
              <a:t> 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, </a:t>
            </a:r>
            <a:r>
              <a:rPr lang="en-US" b="1" baseline="-25000" dirty="0"/>
              <a:t> </a:t>
            </a:r>
            <a:r>
              <a:rPr lang="en-US" b="1" dirty="0"/>
              <a:t>F</a:t>
            </a:r>
            <a:r>
              <a:rPr lang="en-US" b="1" baseline="-25000" dirty="0"/>
              <a:t>2</a:t>
            </a:r>
            <a:r>
              <a:rPr lang="en-US" b="1" dirty="0"/>
              <a:t>, </a:t>
            </a:r>
            <a:r>
              <a:rPr lang="en-US" b="1" baseline="-25000" dirty="0"/>
              <a:t> </a:t>
            </a:r>
            <a:r>
              <a:rPr lang="en-US" b="1" dirty="0"/>
              <a:t>Cl</a:t>
            </a:r>
            <a:r>
              <a:rPr lang="en-US" b="1" baseline="-25000" dirty="0"/>
              <a:t>2 </a:t>
            </a:r>
            <a:r>
              <a:rPr lang="en-US" b="1" dirty="0"/>
              <a:t>, </a:t>
            </a:r>
            <a:r>
              <a:rPr lang="en-US" b="1" dirty="0" smtClean="0"/>
              <a:t>Br</a:t>
            </a:r>
            <a:r>
              <a:rPr lang="en-US" b="1" baseline="-25000" dirty="0" smtClean="0"/>
              <a:t>2</a:t>
            </a:r>
            <a:r>
              <a:rPr lang="en-US" b="1" dirty="0" smtClean="0"/>
              <a:t>, I</a:t>
            </a:r>
            <a:r>
              <a:rPr lang="en-US" b="1" baseline="-25000" dirty="0" smtClean="0"/>
              <a:t>2</a:t>
            </a:r>
            <a:r>
              <a:rPr lang="en-US" b="1" dirty="0" smtClean="0"/>
              <a:t>, S</a:t>
            </a:r>
            <a:r>
              <a:rPr lang="en-US" b="1" baseline="-25000" dirty="0" smtClean="0"/>
              <a:t>8</a:t>
            </a:r>
            <a:r>
              <a:rPr lang="en-US" b="1" dirty="0" smtClean="0"/>
              <a:t>, P</a:t>
            </a:r>
            <a:r>
              <a:rPr lang="en-US" b="1" baseline="-25000" dirty="0" smtClean="0"/>
              <a:t>4</a:t>
            </a:r>
            <a:endParaRPr lang="en-US" b="1" dirty="0" smtClean="0"/>
          </a:p>
          <a:p>
            <a:r>
              <a:rPr lang="en-US" b="1" dirty="0" smtClean="0"/>
              <a:t>All others exist as individual atoms.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7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218" t="38871" r="35451" b="13542"/>
          <a:stretch/>
        </p:blipFill>
        <p:spPr>
          <a:xfrm>
            <a:off x="8701226" y="279839"/>
            <a:ext cx="3079191" cy="2094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603500"/>
            <a:ext cx="10625463" cy="34163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98 naturally occurring </a:t>
            </a:r>
            <a:r>
              <a:rPr lang="en-US" b="1" dirty="0"/>
              <a:t>elements (1 – 98) </a:t>
            </a:r>
            <a:endParaRPr lang="en-US" b="1" dirty="0" smtClean="0"/>
          </a:p>
          <a:p>
            <a:pPr lvl="1"/>
            <a:r>
              <a:rPr lang="en-US" b="1" dirty="0" smtClean="0"/>
              <a:t>6 discovered naturally </a:t>
            </a:r>
            <a:r>
              <a:rPr lang="en-US" b="1" dirty="0"/>
              <a:t>only in small </a:t>
            </a:r>
            <a:r>
              <a:rPr lang="en-US" b="1" dirty="0" smtClean="0"/>
              <a:t>amount added recently, so most people say 92 or 91 (because of Tc)</a:t>
            </a:r>
            <a:endParaRPr lang="en-US" b="1" dirty="0"/>
          </a:p>
          <a:p>
            <a:r>
              <a:rPr lang="en-US" b="1" u="sng" dirty="0"/>
              <a:t>60 elements used in the human body </a:t>
            </a:r>
          </a:p>
          <a:p>
            <a:pPr lvl="1"/>
            <a:r>
              <a:rPr lang="en-US" b="1" dirty="0" smtClean="0"/>
              <a:t>6 most common make up 99%: </a:t>
            </a:r>
            <a:r>
              <a:rPr lang="en-US" b="1" u="sng" dirty="0" smtClean="0"/>
              <a:t>O (65%), </a:t>
            </a:r>
            <a:r>
              <a:rPr lang="en-US" b="1" dirty="0" smtClean="0"/>
              <a:t>C(18%), H(10%), N, Ca, P</a:t>
            </a:r>
          </a:p>
          <a:p>
            <a:pPr lvl="1"/>
            <a:r>
              <a:rPr lang="en-US" b="1" dirty="0" smtClean="0"/>
              <a:t>5 significant ones make up 0.85%: K, S, Na, Cl, Mg</a:t>
            </a:r>
          </a:p>
          <a:p>
            <a:pPr lvl="1"/>
            <a:r>
              <a:rPr lang="en-US" b="1" dirty="0" smtClean="0"/>
              <a:t>Trace others: Fe, F, Zn, Si, </a:t>
            </a:r>
            <a:r>
              <a:rPr lang="en-US" b="1" dirty="0" err="1" smtClean="0"/>
              <a:t>Rb</a:t>
            </a:r>
            <a:r>
              <a:rPr lang="en-US" b="1" dirty="0" smtClean="0"/>
              <a:t>, </a:t>
            </a:r>
            <a:r>
              <a:rPr lang="en-US" b="1" dirty="0" err="1" smtClean="0"/>
              <a:t>Sr</a:t>
            </a:r>
            <a:r>
              <a:rPr lang="en-US" b="1" dirty="0" smtClean="0"/>
              <a:t>, Br, </a:t>
            </a:r>
            <a:r>
              <a:rPr lang="en-US" b="1" dirty="0" err="1" smtClean="0"/>
              <a:t>Pb</a:t>
            </a:r>
            <a:r>
              <a:rPr lang="en-US" b="1" dirty="0" smtClean="0"/>
              <a:t>, Cu Al, Cd, Ce, Ba, Sn, I, </a:t>
            </a:r>
            <a:r>
              <a:rPr lang="en-US" b="1" dirty="0" err="1" smtClean="0"/>
              <a:t>Ti</a:t>
            </a:r>
            <a:r>
              <a:rPr lang="en-US" b="1" dirty="0" smtClean="0"/>
              <a:t>, B, Se, Ni, Cr, </a:t>
            </a:r>
            <a:r>
              <a:rPr lang="en-US" b="1" dirty="0" err="1" smtClean="0"/>
              <a:t>Mn</a:t>
            </a:r>
            <a:r>
              <a:rPr lang="en-US" b="1" dirty="0" smtClean="0"/>
              <a:t>, As, Li, Hg, Cs, Mb, Ge, Co, Sb, Ag, </a:t>
            </a:r>
            <a:r>
              <a:rPr lang="en-US" b="1" dirty="0" err="1" smtClean="0"/>
              <a:t>Nb</a:t>
            </a:r>
            <a:r>
              <a:rPr lang="en-US" b="1" dirty="0" smtClean="0"/>
              <a:t>, </a:t>
            </a:r>
            <a:r>
              <a:rPr lang="en-US" b="1" dirty="0" err="1" smtClean="0"/>
              <a:t>Zr</a:t>
            </a:r>
            <a:r>
              <a:rPr lang="en-US" b="1" dirty="0" smtClean="0"/>
              <a:t>, La, </a:t>
            </a:r>
            <a:r>
              <a:rPr lang="en-US" b="1" dirty="0" err="1" smtClean="0"/>
              <a:t>Te</a:t>
            </a:r>
            <a:r>
              <a:rPr lang="en-US" b="1" dirty="0" smtClean="0"/>
              <a:t>, Ga, Y, Bi, Tl, In, Au, </a:t>
            </a:r>
            <a:r>
              <a:rPr lang="en-US" b="1" dirty="0" err="1" smtClean="0"/>
              <a:t>Sc</a:t>
            </a:r>
            <a:r>
              <a:rPr lang="en-US" b="1" dirty="0" smtClean="0"/>
              <a:t>, Ta, V, </a:t>
            </a:r>
            <a:r>
              <a:rPr lang="en-US" b="1" dirty="0" err="1" smtClean="0"/>
              <a:t>Th</a:t>
            </a:r>
            <a:r>
              <a:rPr lang="en-US" b="1" dirty="0" smtClean="0"/>
              <a:t>, U, Sm, W, Be, Ra</a:t>
            </a:r>
            <a:endParaRPr lang="en-US" b="1" dirty="0"/>
          </a:p>
          <a:p>
            <a:r>
              <a:rPr lang="en-US" b="1" u="sng" dirty="0"/>
              <a:t>Most </a:t>
            </a:r>
            <a:r>
              <a:rPr lang="en-US" b="1" u="sng" dirty="0" smtClean="0"/>
              <a:t>abundant </a:t>
            </a:r>
            <a:r>
              <a:rPr lang="en-US" b="1" u="sng" dirty="0"/>
              <a:t>in </a:t>
            </a:r>
            <a:r>
              <a:rPr lang="en-US" b="1" u="sng" dirty="0" smtClean="0"/>
              <a:t>universe</a:t>
            </a:r>
            <a:r>
              <a:rPr lang="en-US" b="1" u="sng" dirty="0"/>
              <a:t>:</a:t>
            </a:r>
            <a:r>
              <a:rPr lang="en-US" b="1" dirty="0"/>
              <a:t>  </a:t>
            </a:r>
            <a:r>
              <a:rPr lang="en-US" b="1" u="sng" dirty="0" smtClean="0"/>
              <a:t>H (74%)</a:t>
            </a:r>
            <a:r>
              <a:rPr lang="en-US" b="1" dirty="0" smtClean="0"/>
              <a:t>, He (24%)</a:t>
            </a:r>
            <a:r>
              <a:rPr lang="en-US" b="1" dirty="0"/>
              <a:t>	</a:t>
            </a:r>
          </a:p>
          <a:p>
            <a:r>
              <a:rPr lang="en-US" b="1" u="sng" dirty="0"/>
              <a:t>Most abundant </a:t>
            </a:r>
            <a:r>
              <a:rPr lang="en-US" b="1" u="sng" dirty="0" smtClean="0"/>
              <a:t>for </a:t>
            </a:r>
            <a:r>
              <a:rPr lang="en-US" b="1" u="sng" dirty="0"/>
              <a:t>earth</a:t>
            </a:r>
            <a:r>
              <a:rPr lang="en-US" b="1" dirty="0" smtClean="0"/>
              <a:t>:  </a:t>
            </a:r>
            <a:r>
              <a:rPr lang="en-US" b="1" u="sng" dirty="0" smtClean="0"/>
              <a:t>Fe (32%)</a:t>
            </a:r>
            <a:r>
              <a:rPr lang="en-US" b="1" dirty="0" smtClean="0"/>
              <a:t>, O(30%), Si(15%), Mg(14%), S, Ni, Ca, Al</a:t>
            </a:r>
          </a:p>
          <a:p>
            <a:r>
              <a:rPr lang="en-US" b="1" u="sng" dirty="0" smtClean="0"/>
              <a:t>Most abundant for earth’s crust:</a:t>
            </a:r>
            <a:r>
              <a:rPr lang="en-US" b="1" dirty="0" smtClean="0"/>
              <a:t>  </a:t>
            </a:r>
            <a:r>
              <a:rPr lang="en-US" b="1" u="sng" dirty="0" smtClean="0"/>
              <a:t>O(47%)</a:t>
            </a:r>
            <a:r>
              <a:rPr lang="en-US" b="1" dirty="0" smtClean="0"/>
              <a:t>, Si(28%), Al(8%), Fe(5%), Ca, Na, K, Mg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0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18" t="38871" r="35451" b="13542"/>
          <a:stretch/>
        </p:blipFill>
        <p:spPr>
          <a:xfrm>
            <a:off x="896814" y="-79849"/>
            <a:ext cx="10199078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45" y="2437245"/>
            <a:ext cx="8825659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Exit Slip:</a:t>
            </a:r>
          </a:p>
          <a:p>
            <a:pPr lvl="1"/>
            <a:r>
              <a:rPr lang="en-US" b="1" dirty="0" smtClean="0"/>
              <a:t>Choose your element for your element poster.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r>
              <a:rPr lang="en-US" b="1" dirty="0" smtClean="0"/>
              <a:t>What’s </a:t>
            </a:r>
            <a:r>
              <a:rPr lang="en-US" b="1" dirty="0"/>
              <a:t>Due?  (Pending assignments to complete</a:t>
            </a:r>
            <a:r>
              <a:rPr lang="en-US" b="1" dirty="0" smtClean="0"/>
              <a:t>.)</a:t>
            </a:r>
          </a:p>
          <a:p>
            <a:pPr lvl="1"/>
            <a:r>
              <a:rPr lang="en-US" b="1" dirty="0" smtClean="0"/>
              <a:t>Wanted: Element Poster (due in one </a:t>
            </a:r>
            <a:r>
              <a:rPr lang="en-US" b="1" dirty="0" smtClean="0"/>
              <a:t>week)</a:t>
            </a:r>
            <a:endParaRPr lang="en-US" b="1" dirty="0"/>
          </a:p>
          <a:p>
            <a:r>
              <a:rPr lang="en-US" b="1" dirty="0" smtClean="0"/>
              <a:t>What’s </a:t>
            </a:r>
            <a:r>
              <a:rPr lang="en-US" b="1" dirty="0"/>
              <a:t>Next?  (How to prepare for the next day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/>
              <a:t>Read Holt p95-98</a:t>
            </a:r>
          </a:p>
        </p:txBody>
      </p:sp>
    </p:spTree>
    <p:extLst>
      <p:ext uri="{BB962C8B-B14F-4D97-AF65-F5344CB8AC3E}">
        <p14:creationId xmlns:p14="http://schemas.microsoft.com/office/powerpoint/2010/main" val="12692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</a:t>
            </a:r>
            <a:r>
              <a:rPr lang="en-US" dirty="0" smtClean="0"/>
              <a:t>Dec 9</a:t>
            </a:r>
            <a:r>
              <a:rPr lang="en-US" dirty="0" smtClean="0"/>
              <a:t>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142597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Agenda – </a:t>
            </a:r>
          </a:p>
          <a:p>
            <a:pPr lvl="1"/>
            <a:r>
              <a:rPr lang="en-US" altLang="en-US" b="1" dirty="0"/>
              <a:t>Periodic table history </a:t>
            </a:r>
          </a:p>
          <a:p>
            <a:pPr lvl="1"/>
            <a:r>
              <a:rPr lang="en-US" altLang="en-US" b="1" dirty="0"/>
              <a:t>Organization of periodic table</a:t>
            </a:r>
          </a:p>
          <a:p>
            <a:pPr lvl="1"/>
            <a:r>
              <a:rPr lang="en-US" altLang="en-US" b="1" dirty="0"/>
              <a:t>Periodic properties</a:t>
            </a:r>
          </a:p>
          <a:p>
            <a:pPr lvl="1"/>
            <a:r>
              <a:rPr lang="en-US" altLang="en-US" b="1" dirty="0"/>
              <a:t>Metals/nonmetals</a:t>
            </a:r>
          </a:p>
          <a:p>
            <a:pPr lvl="1"/>
            <a:r>
              <a:rPr lang="en-US" altLang="en-US" b="1"/>
              <a:t>More about </a:t>
            </a:r>
            <a:r>
              <a:rPr lang="en-US" altLang="en-US" b="1" smtClean="0"/>
              <a:t>elements</a:t>
            </a:r>
            <a:endParaRPr lang="en-US" altLang="en-US" b="1" dirty="0" smtClean="0"/>
          </a:p>
          <a:p>
            <a:r>
              <a:rPr lang="en-US" b="1" dirty="0" smtClean="0"/>
              <a:t>Assignment: - </a:t>
            </a:r>
          </a:p>
          <a:p>
            <a:pPr lvl="1"/>
            <a:r>
              <a:rPr lang="en-US" b="1" dirty="0" smtClean="0"/>
              <a:t>Element Wanted Poster</a:t>
            </a:r>
          </a:p>
        </p:txBody>
      </p:sp>
    </p:spTree>
    <p:extLst>
      <p:ext uri="{BB962C8B-B14F-4D97-AF65-F5344CB8AC3E}">
        <p14:creationId xmlns:p14="http://schemas.microsoft.com/office/powerpoint/2010/main" val="6390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78860" y="740402"/>
            <a:ext cx="10681348" cy="5666838"/>
            <a:chOff x="678860" y="740402"/>
            <a:chExt cx="10681348" cy="5666838"/>
          </a:xfrm>
        </p:grpSpPr>
        <p:pic>
          <p:nvPicPr>
            <p:cNvPr id="5" name="Picture 8" descr="07_01_Figure_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045" y="740402"/>
              <a:ext cx="7505075" cy="566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2307273" y="795421"/>
              <a:ext cx="6955598" cy="3859548"/>
              <a:chOff x="1005828" y="1242923"/>
              <a:chExt cx="6955598" cy="3859548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005828" y="20746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05828" y="124292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05828" y="165875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419230" y="165875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19230" y="20746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005828" y="24872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419230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419230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827869" y="289948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241271" y="248964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652523" y="248964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63312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241271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652523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419230" y="33012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652523" y="331408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474101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063312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063312" y="331091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881053" y="329804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283726" y="2472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284556" y="288458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699156" y="2472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699156" y="288458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296605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525965" y="289746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933689" y="20618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933689" y="165875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343263" y="20618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751126" y="165875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164528" y="165875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76602" y="165875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576602" y="207468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576602" y="247789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163200" y="247200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61809" y="28870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70448" y="288458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063312" y="430496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061164" y="471494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883981" y="471494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930997" y="430496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166724" y="430496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276944" y="79298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266945" y="159795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258952" y="1201011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266044" y="200707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256074" y="241707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266044" y="283300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436158" y="2833002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390105" y="3841272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107006" y="2833001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696217" y="3236579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20153" y="4244025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38044" y="4244025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295701" y="2022923"/>
              <a:ext cx="7368053" cy="2222986"/>
              <a:chOff x="1011153" y="2471822"/>
              <a:chExt cx="7368053" cy="222298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357349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930997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32827" y="288556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30997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12840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883668" y="288469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835344" y="247182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11153" y="28981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648491" y="429776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484948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83668" y="429964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10117" y="430262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533513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57349" y="430727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756451" y="430727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581805" y="430269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994382" y="43000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999366" y="1605151"/>
              <a:ext cx="2434453" cy="1623852"/>
              <a:chOff x="4705736" y="2058408"/>
              <a:chExt cx="2434453" cy="1623852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751126" y="205840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753800" y="247025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753791" y="288210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755365" y="329473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530105" y="247025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705736" y="328499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80461" y="2469955"/>
              <a:ext cx="7378984" cy="2207795"/>
              <a:chOff x="992574" y="2920715"/>
              <a:chExt cx="7378984" cy="22077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92574" y="37024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51804" y="2920715"/>
                <a:ext cx="6519754" cy="2207795"/>
                <a:chOff x="1834991" y="2897208"/>
                <a:chExt cx="6519754" cy="220779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590043" y="3284995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469864" y="28972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469792" y="32947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233426" y="330775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834991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33073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43509" y="370683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053945" y="370775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466996" y="370366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881053" y="37046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290204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03115" y="369305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114908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527672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91994" y="43070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290204" y="47100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99156" y="471003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110510" y="471099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520693" y="47100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920754" y="470950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343263" y="47095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756271" y="470950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56244" y="47095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567496" y="471747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969921" y="470620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6" name="TextBox 115"/>
            <p:cNvSpPr txBox="1"/>
            <p:nvPr/>
          </p:nvSpPr>
          <p:spPr>
            <a:xfrm>
              <a:off x="10046861" y="2561382"/>
              <a:ext cx="131334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Aristotle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Naturally occurring minerals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9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 elements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78860" y="740402"/>
              <a:ext cx="13133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Ancient Times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37" y="584654"/>
            <a:ext cx="1563310" cy="1163103"/>
          </a:xfrm>
          <a:prstGeom prst="rect">
            <a:avLst/>
          </a:prstGeom>
        </p:spPr>
      </p:pic>
      <p:grpSp>
        <p:nvGrpSpPr>
          <p:cNvPr id="120" name="Group 119"/>
          <p:cNvGrpSpPr/>
          <p:nvPr/>
        </p:nvGrpSpPr>
        <p:grpSpPr>
          <a:xfrm>
            <a:off x="711851" y="1747757"/>
            <a:ext cx="1060371" cy="4512478"/>
            <a:chOff x="665844" y="1605151"/>
            <a:chExt cx="1060371" cy="4512478"/>
          </a:xfrm>
        </p:grpSpPr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03" t="10832" r="11469" b="16075"/>
            <a:stretch/>
          </p:blipFill>
          <p:spPr>
            <a:xfrm>
              <a:off x="665844" y="3920466"/>
              <a:ext cx="1060371" cy="2197163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1" t="7823" r="51440" b="15906"/>
            <a:stretch/>
          </p:blipFill>
          <p:spPr>
            <a:xfrm>
              <a:off x="681769" y="1605151"/>
              <a:ext cx="1028522" cy="22646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97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7_01_Figure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740402"/>
            <a:ext cx="7505075" cy="56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" name="Group 119"/>
          <p:cNvGrpSpPr/>
          <p:nvPr/>
        </p:nvGrpSpPr>
        <p:grpSpPr>
          <a:xfrm>
            <a:off x="678860" y="740402"/>
            <a:ext cx="10789847" cy="5455687"/>
            <a:chOff x="678860" y="740402"/>
            <a:chExt cx="10789847" cy="5455687"/>
          </a:xfrm>
        </p:grpSpPr>
        <p:grpSp>
          <p:nvGrpSpPr>
            <p:cNvPr id="6" name="Group 5"/>
            <p:cNvGrpSpPr/>
            <p:nvPr/>
          </p:nvGrpSpPr>
          <p:grpSpPr>
            <a:xfrm>
              <a:off x="2307273" y="795421"/>
              <a:ext cx="6955598" cy="3859548"/>
              <a:chOff x="1005828" y="1242923"/>
              <a:chExt cx="6955598" cy="3859548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005828" y="20746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05828" y="124292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05828" y="165875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419230" y="165875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419230" y="20746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005828" y="24872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419230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419230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827869" y="289948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241271" y="248964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652523" y="248964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3063312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241271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652523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419230" y="33012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652523" y="331408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474101" y="24848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063312" y="289948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063312" y="331091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3881053" y="329804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283726" y="2472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284556" y="288458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4699156" y="2472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699156" y="288458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296605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525965" y="289746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933689" y="20618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933689" y="165875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343263" y="20618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751126" y="165875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164528" y="165875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76602" y="165875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576602" y="207468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576602" y="247789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163200" y="247200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61809" y="28870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70448" y="288458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3063312" y="430496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3061164" y="471494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883981" y="471494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930997" y="430496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166724" y="430496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276944" y="79298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695206" y="1225623"/>
              <a:ext cx="6955552" cy="3430543"/>
              <a:chOff x="2696217" y="1201011"/>
              <a:chExt cx="6955552" cy="343054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266945" y="159795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258952" y="120101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266044" y="200707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256074" y="241707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266044" y="283300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436158" y="2833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390105" y="384127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107006" y="283300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696217" y="323657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920153" y="424402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738044" y="424402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95701" y="2022923"/>
              <a:ext cx="7368053" cy="2222986"/>
              <a:chOff x="1011153" y="2471822"/>
              <a:chExt cx="7368053" cy="222298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357349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930997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32827" y="288556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30997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12840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883668" y="288469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835344" y="247182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11153" y="28981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648491" y="429776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484948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83668" y="429964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10117" y="430262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533513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57349" y="430727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756451" y="430727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581805" y="430269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994382" y="43000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80461" y="2469955"/>
              <a:ext cx="7378984" cy="2207795"/>
              <a:chOff x="992574" y="2920715"/>
              <a:chExt cx="7378984" cy="22077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92574" y="37024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51804" y="2920715"/>
                <a:ext cx="6519754" cy="2207795"/>
                <a:chOff x="1834991" y="2897208"/>
                <a:chExt cx="6519754" cy="220779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590043" y="3284995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469864" y="28972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469792" y="32947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233426" y="330775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834991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33073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43509" y="370683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053945" y="370775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466996" y="370366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881053" y="37046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290204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03115" y="369305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114908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527672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91994" y="43070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290204" y="47100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99156" y="471003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110510" y="471099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520693" y="47100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920754" y="470950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343263" y="47095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756271" y="470950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56244" y="47095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567496" y="471747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969921" y="470620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6" name="TextBox 115"/>
            <p:cNvSpPr txBox="1"/>
            <p:nvPr/>
          </p:nvSpPr>
          <p:spPr>
            <a:xfrm>
              <a:off x="9950230" y="1394775"/>
              <a:ext cx="1518477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Alchemy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Macroscopic observations only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No scientific method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Prevailing world view: this world doesn’t matter, only the next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15 elements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78860" y="740402"/>
              <a:ext cx="13133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Middle Ages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11851" y="1747757"/>
            <a:ext cx="1060371" cy="4512478"/>
            <a:chOff x="665844" y="1605151"/>
            <a:chExt cx="1060371" cy="4512478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03" t="10832" r="11469" b="16075"/>
            <a:stretch/>
          </p:blipFill>
          <p:spPr>
            <a:xfrm>
              <a:off x="665844" y="3920466"/>
              <a:ext cx="1060371" cy="2197163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1" t="7823" r="51440" b="15906"/>
            <a:stretch/>
          </p:blipFill>
          <p:spPr>
            <a:xfrm>
              <a:off x="681769" y="1605151"/>
              <a:ext cx="1028522" cy="2264637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b="32203"/>
          <a:stretch/>
        </p:blipFill>
        <p:spPr>
          <a:xfrm rot="16200000">
            <a:off x="4161638" y="36295"/>
            <a:ext cx="1682137" cy="21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2228045" y="740402"/>
            <a:ext cx="7505075" cy="5666838"/>
            <a:chOff x="2228045" y="740402"/>
            <a:chExt cx="7505075" cy="5666838"/>
          </a:xfrm>
        </p:grpSpPr>
        <p:pic>
          <p:nvPicPr>
            <p:cNvPr id="5" name="Picture 8" descr="07_01_Figure_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045" y="740402"/>
              <a:ext cx="7505075" cy="566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276944" y="79298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696217" y="1201011"/>
              <a:ext cx="6955552" cy="3430543"/>
              <a:chOff x="2696217" y="1201011"/>
              <a:chExt cx="6955552" cy="343054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266945" y="159795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258952" y="120101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9266044" y="200707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9256074" y="241707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9266044" y="283300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436158" y="283300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390105" y="384127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3107006" y="283300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696217" y="323657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920153" y="424402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738044" y="424402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95701" y="2022923"/>
              <a:ext cx="7368053" cy="2222986"/>
              <a:chOff x="1011153" y="2471822"/>
              <a:chExt cx="7368053" cy="222298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6357349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930997" y="247308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32827" y="288556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30997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12840" y="329803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883668" y="288469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835344" y="247182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11153" y="28981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648491" y="4297763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484948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83668" y="429964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710117" y="430262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533513" y="42977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357349" y="430727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756451" y="430727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581805" y="430269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994382" y="430005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2267582" y="2444197"/>
              <a:ext cx="7378984" cy="2207795"/>
              <a:chOff x="992574" y="2920715"/>
              <a:chExt cx="7378984" cy="22077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92574" y="37024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51804" y="2920715"/>
                <a:ext cx="6519754" cy="2207795"/>
                <a:chOff x="1834991" y="2897208"/>
                <a:chExt cx="6519754" cy="220779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590043" y="3284995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469864" y="28972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469792" y="32947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233426" y="330775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834991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33073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43509" y="370683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053945" y="370775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466996" y="370366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881053" y="37046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290204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03115" y="369305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114908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527672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91994" y="43070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290204" y="47100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99156" y="471003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110510" y="471099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520693" y="47100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920754" y="470950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343263" y="47095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756271" y="470950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56244" y="47095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567496" y="471747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969921" y="470620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extBox 1"/>
          <p:cNvSpPr txBox="1"/>
          <p:nvPr/>
        </p:nvSpPr>
        <p:spPr>
          <a:xfrm>
            <a:off x="10000135" y="1173164"/>
            <a:ext cx="13778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Renaissance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Scientific method applied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Preliminary laws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Atomic theory (1805)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Well known elements for Mendeleev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57 elements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7500" y="465073"/>
            <a:ext cx="18851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1735 – 1864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Antoine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Lavoisier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(1789)</a:t>
            </a:r>
            <a:endParaRPr kumimoji="0" lang="en-US" sz="1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-Wrote the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first list of elements (19)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Stanislao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Cannizzaro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(1860)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-Developed a way to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accurately measure atomic mass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John Newlands (1864)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-Observed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periodic law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(octaves)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21" y="477367"/>
            <a:ext cx="2382781" cy="13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Development of Periodic Table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425125" y="1825625"/>
            <a:ext cx="7928674" cy="4351338"/>
          </a:xfrm>
        </p:spPr>
        <p:txBody>
          <a:bodyPr>
            <a:normAutofit/>
          </a:bodyPr>
          <a:lstStyle/>
          <a:p>
            <a:r>
              <a:rPr lang="en-US" altLang="en-US" sz="2000" b="1" u="sng" dirty="0" smtClean="0"/>
              <a:t>Dimitri Mendeleev (1869) </a:t>
            </a:r>
          </a:p>
          <a:p>
            <a:pPr lvl="1"/>
            <a:r>
              <a:rPr lang="en-US" altLang="en-US" sz="2000" b="1" u="sng" dirty="0" smtClean="0"/>
              <a:t>Created the first periodic table ranking elements based on their atomic mass and periodic law </a:t>
            </a:r>
            <a:r>
              <a:rPr lang="en-US" altLang="en-US" sz="2000" b="1" dirty="0" smtClean="0"/>
              <a:t>(also </a:t>
            </a:r>
            <a:r>
              <a:rPr lang="en-US" altLang="en-US" sz="2000" b="1" dirty="0" err="1" smtClean="0"/>
              <a:t>Lothar</a:t>
            </a:r>
            <a:r>
              <a:rPr lang="en-US" altLang="en-US" sz="2000" b="1" dirty="0" smtClean="0"/>
              <a:t> Meyer for this part)</a:t>
            </a:r>
          </a:p>
          <a:p>
            <a:pPr lvl="1"/>
            <a:r>
              <a:rPr lang="en-US" altLang="en-US" sz="2000" b="1" u="sng" dirty="0"/>
              <a:t>P</a:t>
            </a:r>
            <a:r>
              <a:rPr lang="en-US" altLang="en-US" sz="2000" b="1" u="sng" dirty="0" smtClean="0"/>
              <a:t>redicted </a:t>
            </a:r>
            <a:r>
              <a:rPr lang="en-US" altLang="en-US" sz="2000" b="1" u="sng" dirty="0"/>
              <a:t>the discovery of germanium </a:t>
            </a:r>
            <a:r>
              <a:rPr lang="en-US" altLang="en-US" sz="2000" b="1" dirty="0"/>
              <a:t>(which he called </a:t>
            </a:r>
            <a:r>
              <a:rPr lang="en-US" altLang="en-US" sz="2000" b="1" dirty="0" err="1"/>
              <a:t>eka</a:t>
            </a:r>
            <a:r>
              <a:rPr lang="en-US" altLang="en-US" sz="2000" b="1" dirty="0"/>
              <a:t>-silicon) as an element with an atomic weight between that of zinc and arsenic, but with chemical properties similar to those of silicon.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16" y="2253395"/>
            <a:ext cx="2726409" cy="3923568"/>
          </a:xfrm>
          <a:prstGeom prst="rect">
            <a:avLst/>
          </a:prstGeom>
        </p:spPr>
      </p:pic>
      <p:pic>
        <p:nvPicPr>
          <p:cNvPr id="7172" name="Picture 12" descr="07_01_Table_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5"/>
          <a:stretch/>
        </p:blipFill>
        <p:spPr bwMode="auto">
          <a:xfrm>
            <a:off x="4448014" y="3790864"/>
            <a:ext cx="6311702" cy="287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9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07_01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740402"/>
            <a:ext cx="7505075" cy="56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96217" y="1201011"/>
            <a:ext cx="6955552" cy="3430543"/>
            <a:chOff x="2696217" y="1201011"/>
            <a:chExt cx="6955552" cy="3430543"/>
          </a:xfrm>
        </p:grpSpPr>
        <p:sp>
          <p:nvSpPr>
            <p:cNvPr id="62" name="Rectangle 61"/>
            <p:cNvSpPr/>
            <p:nvPr/>
          </p:nvSpPr>
          <p:spPr>
            <a:xfrm>
              <a:off x="9266945" y="159795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258952" y="1201011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266044" y="200707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256074" y="241707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266044" y="2833003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436158" y="2833002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390105" y="3841272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107006" y="2833001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696217" y="3236579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920153" y="4244025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738044" y="4244025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67582" y="2444197"/>
            <a:ext cx="7378984" cy="2207795"/>
            <a:chOff x="992574" y="2920715"/>
            <a:chExt cx="7378984" cy="2207795"/>
          </a:xfrm>
        </p:grpSpPr>
        <p:sp>
          <p:nvSpPr>
            <p:cNvPr id="12" name="Rectangle 11"/>
            <p:cNvSpPr/>
            <p:nvPr/>
          </p:nvSpPr>
          <p:spPr>
            <a:xfrm>
              <a:off x="992574" y="3702482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51804" y="2920715"/>
              <a:ext cx="6519754" cy="2207795"/>
              <a:chOff x="1834991" y="2897208"/>
              <a:chExt cx="6519754" cy="220779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590043" y="3284995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469864" y="289720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469792" y="329473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233426" y="330775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834991" y="370694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33073" y="370258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643509" y="370683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53945" y="370775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466996" y="370366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881053" y="370463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290204" y="370258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03115" y="369305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14908" y="370694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527672" y="370258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291994" y="430700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290204" y="471003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99156" y="4710031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110510" y="471099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520693" y="471003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920754" y="4709509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343263" y="4709508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756271" y="4709507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156244" y="4709506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567496" y="4717474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969921" y="4706200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4" name="TextBox 73"/>
          <p:cNvSpPr txBox="1"/>
          <p:nvPr/>
        </p:nvSpPr>
        <p:spPr>
          <a:xfrm>
            <a:off x="10035048" y="1084951"/>
            <a:ext cx="16449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Functional periodic table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Atomic theory prevails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 lot done by Germans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Organic chemicals discovered (vitalism discounted)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75 elements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78860" y="740402"/>
            <a:ext cx="15358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1870 – 1886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Mendelev’s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Table used.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Some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conflicts between increasing atomic mass and periodic law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appear.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47" y="235900"/>
            <a:ext cx="2520492" cy="15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28045" y="740402"/>
            <a:ext cx="7505075" cy="5666838"/>
            <a:chOff x="2228045" y="740402"/>
            <a:chExt cx="7505075" cy="5666838"/>
          </a:xfrm>
        </p:grpSpPr>
        <p:pic>
          <p:nvPicPr>
            <p:cNvPr id="5" name="Picture 8" descr="07_01_Figure_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045" y="740402"/>
              <a:ext cx="7505075" cy="566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280461" y="2469955"/>
              <a:ext cx="7378984" cy="2207795"/>
              <a:chOff x="992574" y="2920715"/>
              <a:chExt cx="7378984" cy="22077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92574" y="3702482"/>
                <a:ext cx="384824" cy="38752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51804" y="2920715"/>
                <a:ext cx="6519754" cy="2207795"/>
                <a:chOff x="1834991" y="2897208"/>
                <a:chExt cx="6519754" cy="2207795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7551406" y="3284995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469864" y="28972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469792" y="32947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2233426" y="330775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834991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2233073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2643509" y="370683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053945" y="370775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466996" y="370366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3881053" y="37046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290204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03115" y="369305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5114908" y="370694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5527672" y="370258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291994" y="43070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290204" y="4710032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4699156" y="4710031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110510" y="471099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520693" y="471003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920754" y="4709509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343263" y="4709508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6756271" y="4709507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156244" y="4709506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7567496" y="4717474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969921" y="4706200"/>
                  <a:ext cx="384824" cy="38752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16" name="TextBox 115"/>
          <p:cNvSpPr txBox="1"/>
          <p:nvPr/>
        </p:nvSpPr>
        <p:spPr>
          <a:xfrm>
            <a:off x="9953054" y="1173164"/>
            <a:ext cx="16449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Neon lights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Line spectra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Bohr model then Quantum Mechanics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Radioactivity studied.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86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Nearly all of the 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naturally occurring (92)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78860" y="740402"/>
            <a:ext cx="162142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1894 – 1918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Sir William Ramsay (1904)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Discovered the noble gases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Henry Moseley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(1913)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Fixed the ordering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 base it on atomic number (#p)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47" y="235900"/>
            <a:ext cx="2520492" cy="15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8" descr="07_01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740402"/>
            <a:ext cx="7505075" cy="56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537773" y="3265797"/>
            <a:ext cx="3679423" cy="402230"/>
            <a:chOff x="3537773" y="3265797"/>
            <a:chExt cx="3679423" cy="402230"/>
          </a:xfrm>
        </p:grpSpPr>
        <p:sp>
          <p:nvSpPr>
            <p:cNvPr id="126" name="Rectangle 125"/>
            <p:cNvSpPr/>
            <p:nvPr/>
          </p:nvSpPr>
          <p:spPr>
            <a:xfrm>
              <a:off x="3537773" y="3275334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948209" y="3279585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358645" y="3280498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771696" y="327640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185753" y="3277379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594904" y="3275334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007815" y="3265797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419608" y="3279696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832372" y="3275334"/>
              <a:ext cx="384824" cy="387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9808287" y="480666"/>
            <a:ext cx="164499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Organic chemistry  and Biochemistry expand extensively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Quantum Mechanics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Nuclear chemistry discovered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New materials research – plastic is born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103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New elements are synthetic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45018" y="740402"/>
            <a:ext cx="16537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1923 – 1961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Glenn Seaborg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 dirty="0" smtClean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(1951)</a:t>
            </a:r>
            <a:endParaRPr kumimoji="0" lang="en-US" sz="20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 Discovered 10 elements the actinides (f block elements)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19" y="604871"/>
            <a:ext cx="3848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25065</TotalTime>
  <Words>1074</Words>
  <Application>Microsoft Office PowerPoint</Application>
  <PresentationFormat>Widescreen</PresentationFormat>
  <Paragraphs>221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Wingdings 3</vt:lpstr>
      <vt:lpstr>Ion Boardroom</vt:lpstr>
      <vt:lpstr>Office Theme</vt:lpstr>
      <vt:lpstr>Chemistry – Dec 9, 2019</vt:lpstr>
      <vt:lpstr>Chemistry – Dec 9, 2019</vt:lpstr>
      <vt:lpstr>PowerPoint Presentation</vt:lpstr>
      <vt:lpstr>PowerPoint Presentation</vt:lpstr>
      <vt:lpstr>PowerPoint Presentation</vt:lpstr>
      <vt:lpstr>Development of Periodic 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Elements within a Group share Chemistry – Periodic Law</vt:lpstr>
      <vt:lpstr>Metals / Nonmetals / Metalloids</vt:lpstr>
      <vt:lpstr>States of the elements</vt:lpstr>
      <vt:lpstr>Distribution of elements</vt:lpstr>
      <vt:lpstr>PowerPoint Presentation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225</cp:revision>
  <dcterms:created xsi:type="dcterms:W3CDTF">2015-08-11T02:33:52Z</dcterms:created>
  <dcterms:modified xsi:type="dcterms:W3CDTF">2019-12-09T19:12:11Z</dcterms:modified>
</cp:coreProperties>
</file>